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66" r:id="rId16"/>
    <p:sldId id="360" r:id="rId17"/>
    <p:sldId id="324" r:id="rId18"/>
    <p:sldId id="367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762" autoAdjust="0"/>
    <p:restoredTop sz="36150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pPr/>
              <a:t>10/31/2017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Poniższa prezentacja jest przeznaczona dla dzieci w wieku 5–10 lat. Zalecamy zaplanowanie jej na około 60 minut. Czas należy skrócić w przypadku młodszych uczestników. 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PRZYKŁAD SKRYPTU: </a:t>
            </a:r>
          </a:p>
          <a:p>
            <a:endParaRPr lang="pl-PL" b="1" u="sng" dirty="0"/>
          </a:p>
          <a:p>
            <a:pPr>
              <a:defRPr/>
            </a:pPr>
            <a:r>
              <a:rPr lang="pl-PL" b="0" u="none" dirty="0"/>
              <a:t>„Witajcie</a:t>
            </a:r>
            <a:r>
              <a:rPr lang="pl-PL" kern="1200" dirty="0">
                <a:effectLst/>
                <a:latin typeface="+mn-lt"/>
              </a:rPr>
              <a:t>! Nazywam się &lt;imię i nazwisko&gt; i jestem z &lt;organizacja&gt;. </a:t>
            </a:r>
            <a:r>
              <a:rPr lang="pl-PL" b="0" u="none" dirty="0"/>
              <a:t>Dzisiaj weźmiemy udział w projekcie 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b="0" u="none" dirty="0"/>
              <a:t> z grą Minecraft. </a:t>
            </a:r>
            <a:r>
              <a:rPr lang="pl-PL" kern="1200" dirty="0">
                <a:effectLst/>
                <a:latin typeface="+mn-lt"/>
              </a:rPr>
              <a:t>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kern="1200" dirty="0">
                <a:effectLst/>
                <a:latin typeface="+mn-lt"/>
              </a:rPr>
              <a:t> to ogólnoświatowa kampania organizacji Code.org, która pokazuje, że każdy może nauczyć się podstaw kodowania. Dzisiaj weźmiecie udział w tym projekcie,</a:t>
            </a:r>
            <a:r>
              <a:rPr lang="pl-PL" b="0" u="none" baseline="0" dirty="0"/>
              <a:t> przechodząc nowy samouczek 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b="0" u="none" baseline="0" dirty="0"/>
              <a:t> do gry Minecraft opracowany przez firmę Microsoft. Najpierw jednak porozmawiamy o tym, czym właściwie jest kodowanie, i dlaczego jest takie fajne!”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Wzbudzenie zainteresowania uczniów wydarzeniem Hour of Code</a:t>
            </a:r>
            <a:r>
              <a:rPr lang="pl-PL" b="0" u="none" baseline="30000" dirty="0"/>
              <a:t>TM</a:t>
            </a:r>
            <a:r>
              <a:rPr lang="pl-PL" b="0" u="none" baseline="0" dirty="0"/>
              <a:t>!</a:t>
            </a:r>
          </a:p>
          <a:p>
            <a:endParaRPr lang="pl-PL" b="0" u="none" baseline="0" dirty="0"/>
          </a:p>
          <a:p>
            <a:r>
              <a:rPr lang="pl-PL" b="1" u="sng" baseline="0" dirty="0"/>
              <a:t>UWAGA DLA PRELEGENTA: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Pamiętaj, że głównym celem wydarzenia jest zainteresowanie uczestników samouczkiem. Odpowiednio ogranicz czas swojej prezentacji. Większość slajdów w tym zestawie jest przeznaczona do szybkiego wyświetlenia i sprzyja sprawnej i dynamicznej prezentacji.</a:t>
            </a:r>
            <a:endParaRPr lang="pl-PL" b="1" u="sng" dirty="0"/>
          </a:p>
          <a:p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>
                <a:effectLst/>
              </a:rPr>
              <a:t>To zdjęcie przedstawia światowy udział w wydarzeniach Hour of Code™.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baseline="0" dirty="0"/>
              <a:t>„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Kod umożliwia nam tworzenie nowych rzeczy, więc rozwija wyobraźnię i pozwala być twórczymi!”</a:t>
            </a:r>
          </a:p>
          <a:p>
            <a:endParaRPr lang="pl-PL" b="1" u="sng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„Kodowanie to zajęcie grupowe! Dzięki kodowaniu rozwiązujemy problemy i używamy wyobraźni —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pomagamy sobie nawzajem, dzieląc się pomysłami i rozwiązaniami!” 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„Co lubisz robić?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Może to być cokolwiek — czytanie, sport, moda, granie w gry wideo”.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Pokazanie, że kodowanie może łączyć się z zainteresowaniami spoza sfery technologii, co ułatwi zaangażowanie młodzieży. Celem jest pobudzenie wyobraźni i zastanowienie się, jak połączyć pasję z projektem obejmującym kodowanie — z korzyścią dla rozwoju tej pasji. 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UWAGA DLA PRELEGENTA:</a:t>
            </a:r>
            <a:r>
              <a:rPr lang="pl-PL" b="1" u="none" dirty="0"/>
              <a:t> </a:t>
            </a:r>
            <a:r>
              <a:rPr lang="pl-PL" b="0" dirty="0"/>
              <a:t>Poproś uczestników, aby opisali swoje pasje i pomysły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„Kodowanie może być częścią wszystkiego, co lubisz robić!”.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* PRZYKŁADY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Osoby, które lubią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filmy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mogą stworzyć aplikację umożliwiającą ocenianie filmów i dyskusję na ich temat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Fani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gier wideo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mogą stworzyć własną grę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Osoby lubiące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sport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mogą stworzyć aplikację pokazującą dane statystyczne ulubionej drużyny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Ktoś, kto lubi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filmy rysunkowe i superbohaterów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może stworzyć stronę internetową o ulubionych postaciach z kreskówek </a:t>
            </a:r>
            <a:endParaRPr lang="pl-PL" dirty="0">
              <a:effectLst/>
            </a:endParaRP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Podkreślenie, że dzieci nie tylko poznają nowe sposoby na wspaniałą zabawę w kodowanie i odkrywanie jego możliwości, ale że będą mogli się tym podzielić z kolegami i koleżankami.</a:t>
            </a:r>
          </a:p>
          <a:p>
            <a:endParaRPr lang="pl-PL" b="1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„Gotowi zająć się kodowaniem? Więc zaczynajmy! „W dzisiejszym projekcie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b="0" u="none" baseline="0" dirty="0"/>
              <a:t> będziemy korzystać z samouczka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zainspirowanego grą Minecraft</a:t>
            </a:r>
            <a:r>
              <a:rPr lang="pl-PL" b="0" u="none" baseline="0" dirty="0"/>
              <a:t>! W samouczku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użyjemy postaci i pomysłów z gry wideo Minecraft, lecz nie samej gry</a:t>
            </a:r>
            <a:r>
              <a:rPr lang="pl-PL" b="0" u="none" baseline="0" dirty="0"/>
              <a:t>.”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W samouczku 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dotyczącym gry spotkamy „Agenta” i nauczymy się takich technik kodowania jak pętle i debugowanie oraz funkcji umożliwiających projektowanie własnych rozwiązań problemów. Agent będzie wykonywał nasze polecenia.”</a:t>
            </a:r>
            <a:endParaRPr lang="pl-PL" sz="1200" b="0" baseline="0" dirty="0"/>
          </a:p>
          <a:p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u="none" baseline="0" dirty="0"/>
              <a:t>„Dzisiaj mamy _____ na zabawę. Jeśli natraficie na przeszkodę, bądźcie cierpliwi i spróbujcie rozwiązać problem w inny sposób. Potem zapytajcie o radę sąsiada, a jeśli to nic nie da i będziecie potrzebować mojej pomocy, (podnieście rękę, unieście kciuk itp.).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u="none" baseline="0" dirty="0"/>
              <a:t>Nie zapomnijcie o słuchawkach!”</a:t>
            </a:r>
            <a:endParaRPr lang="pl-PL" sz="1200" b="0" u="none" dirty="0"/>
          </a:p>
          <a:p>
            <a:endParaRPr lang="pl-PL" b="0" u="none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Przedstawienie projektu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endParaRPr lang="pl-PL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pl-P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UWAGA DLA PRELEGENTA:</a:t>
            </a:r>
          </a:p>
          <a:p>
            <a:pPr>
              <a:defRPr/>
            </a:pPr>
            <a:r>
              <a:rPr lang="pl-PL" b="0" dirty="0"/>
              <a:t>Samouczków dotyczących gry Minecraft jest więcej. Rozpocznij od</a:t>
            </a:r>
            <a:r>
              <a:rPr lang="pl-PL" dirty="0"/>
              <a:t> tegorocznego </a:t>
            </a:r>
            <a:r>
              <a:rPr lang="pl-PL" b="0" dirty="0"/>
              <a:t>samouczka i skorzystaj z następnych, jeśli uczestnicy ukończą ten samouczek wcześniej. Każdy samouczek przedstawia różne koncepcje, dlatego warto przerobić je wszystkie!</a:t>
            </a:r>
            <a:r>
              <a:rPr lang="pl-PL" dirty="0"/>
              <a:t> </a:t>
            </a:r>
            <a:endParaRPr lang="pl-PL" b="0" dirty="0"/>
          </a:p>
          <a:p>
            <a:endParaRPr lang="pl-PL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nie możesz udostępnić urządzenia każdemu uczestnikowi, spróbuj połączyć ich w pary, aby mogli się zmieniać co etap — w ten sposób każdy z nich weźmie aktywny udział w lekcji, obserwując również działania drugiej osoby. Zalecamy, aby uczestnicy rozwiązywali problemy samodzielnie.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 piętnastu minutach pogratuluj grupie postępów i napisanego kodu.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Uczestników, którzy ukończyli samouczek i/lub są bardziej zaawansowani, można zaprosić do skorzystania z trybu </a:t>
            </a:r>
            <a:r>
              <a:rPr lang="pl-PL" sz="1200" b="1" u="none" kern="1200" dirty="0">
                <a:solidFill>
                  <a:schemeClr val="tx1"/>
                </a:solidFill>
                <a:effectLst/>
                <a:latin typeface="+mn-lt"/>
              </a:rPr>
              <a:t>diamentowej ścieżki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, który obejmuje dodatkowe wyzwania w zakresie kodowania wymagane do zdobycia diamentu na danym poziomie.</a:t>
            </a:r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dirty="0"/>
          </a:p>
          <a:p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6999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  <a:endParaRPr lang="pl-PL" b="0" u="none" dirty="0"/>
          </a:p>
          <a:p>
            <a:endParaRPr lang="pl-PL" b="0" u="none" dirty="0"/>
          </a:p>
          <a:p>
            <a:r>
              <a:rPr lang="pl-PL" b="0" u="none" dirty="0"/>
              <a:t>„Teraz wejdźcie na stronę </a:t>
            </a:r>
            <a:r>
              <a:rPr lang="pl-PL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l-PL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l-PL" b="0" u="none" baseline="0" dirty="0"/>
              <a:t>, znajdźcie samouczek „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z grą Minecraft — Hero’s Journey”</a:t>
            </a:r>
            <a:r>
              <a:rPr lang="pl-PL" b="0" u="none" baseline="0" dirty="0"/>
              <a:t> i ZACZYNAJCIE! ”</a:t>
            </a:r>
            <a:endParaRPr lang="pl-PL" b="1" u="sng" dirty="0"/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Aby zapewnić uczestnikom czas na zapoznanie się z samouczkiem.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baseline="0" dirty="0"/>
              <a:t>UWAGI DLA PROWADZĄCEGO: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Ten slajd powinien być stale wyświetlony podczas realizacji samouczka. Do kolejnego slajdu można przejść, gdy grupa zrealizuje większość samouczka.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uczestnicy zalogują się w samouczku, postępy poczynione na poszczególnych poziomach zostaną zapisane, dzięki czemu będą oni mogli powrócić do samouczka, w przypadku gdy nie zdążą go ukończyć. 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Ponieważ gracz ma sporą dowolność i przestrzeń do tworzenia czego tylko chce, należy mieć na uwadze, że niektóre treści wygenerowane przez młodzież i użytkowników mogą nie być odpowiednie dla młodszych uczestników.</a:t>
            </a:r>
            <a:endParaRPr lang="pl-PL" baseline="0" dirty="0"/>
          </a:p>
          <a:p>
            <a:pPr marL="0" lvl="0" indent="0">
              <a:buFont typeface="Arial"/>
              <a:buNone/>
            </a:pPr>
            <a:endParaRPr lang="pl-PL" dirty="0"/>
          </a:p>
          <a:p>
            <a:pPr marL="0" lvl="0" indent="0">
              <a:buFont typeface="Arial"/>
              <a:buNone/>
            </a:pPr>
            <a:r>
              <a:rPr lang="pl-PL" b="1" u="sng" dirty="0"/>
              <a:t>W PRZYPADKU OGRANICZENIA CZASOWEGO: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i="0" kern="1200" dirty="0">
                <a:solidFill>
                  <a:schemeClr val="tx1"/>
                </a:solidFill>
                <a:effectLst/>
                <a:latin typeface="+mn-lt"/>
              </a:rPr>
              <a:t>Postaraj się rozwiązać jak największą liczbę zagadek. Uczestnicy zaznajomieni z techniką mogą rozwiązać je wszystkie w ciągu 50–60 minut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i="0" kern="1200" dirty="0">
                <a:solidFill>
                  <a:schemeClr val="tx1"/>
                </a:solidFill>
                <a:effectLst/>
                <a:latin typeface="+mn-lt"/>
              </a:rPr>
              <a:t>Pogratuluj uczestnikom ich dokonań i poinformuj ich, że mogą uczyć się programowania w domu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JEŻELI MASZ WIĘCEJ CZASU: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Poinstruuj uczestników, aby kontynuowali tworzenie w celu rozwiązania ostatniej zagadki, aby zmaksymalizować czas grania w grę.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Poinstruuj uczestników, aby wrócili do poszczególnych zagadek i zachęć ich do wykonania zadań w inny sposób. Dzięki temu będą oni mieć więcej zabawy, a dodatkowo zmobilizuje ich to do ponownego korzystania z samouczka i eksperymentowania.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Poinstruuj uczestników, aby przerobili samouczki „Hour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 z grą Minecraft — Adventurer” i/lub „Hour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 z grą Minecraft — Designer”.</a:t>
            </a:r>
            <a:endParaRPr lang="pl-PL" b="0" u="non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pl-P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3418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„OK, uwaga! Pozostało pięć minut do końca! </a:t>
            </a:r>
          </a:p>
          <a:p>
            <a:r>
              <a:rPr lang="pl-PL" b="0" u="none" dirty="0"/>
              <a:t>[dodaj, jeśli dostęp do urządzeń i Internetu jest powszechny] Pamiętajcie, że możecie kontynuować naukę kodowania z grą Minecraft”.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u="none" dirty="0"/>
              <a:t>Uprzedzenie uczestników, że czas już prawie upłynął i samouczek dobiega końca.</a:t>
            </a:r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baseline="0" dirty="0"/>
              <a:t>„Wróćmy do wcześniejszej rozmowy. Czy wasze zdanie na temat tego, czym jest kodowanie, zmieniło się?”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Jak odpowiecie na to pytanie, jeśli zada je członek rodziny albo kolega?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Czego się nauczyliście?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Co było dla was najtrudniejsze? Co zrobiliście, kiedy napotkaliście przeszkodę? Dlaczego jest to ważne? [zachęca do wytrwałości]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Dlaczego kodowanie rozwija kreatywność? [powiąż kodowanie z innym przejawem kreatywności, na przykład śpiewem, tańcem, budowaniem]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Dla kogo jest kodowanie? [obal mity mówiące, że tylko dla chłopców, osób dobrych z matematyki itp.]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Jakie macie pomysły na użycie kodu do stworzenia czegoś wspaniałego?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dirty="0"/>
          </a:p>
          <a:p>
            <a:r>
              <a:rPr lang="pl-PL" b="0" dirty="0"/>
              <a:t>Powrót do wcześniejszego pytania w celu przekonania się, jak zmieniły się opinie dzieci na temat kodowania. </a:t>
            </a:r>
            <a:r>
              <a:rPr lang="pl-PL" b="0" kern="1200" baseline="0" dirty="0">
                <a:effectLst/>
                <a:latin typeface="+mn-lt"/>
              </a:rPr>
              <a:t>To</a:t>
            </a:r>
            <a:r>
              <a:rPr lang="pl-PL" dirty="0"/>
              <a:t> </a:t>
            </a:r>
            <a:r>
              <a:rPr lang="pl-PL" kern="1200" dirty="0">
                <a:effectLst/>
                <a:latin typeface="+mn-lt"/>
              </a:rPr>
              <a:t>pytanie stanowi podsumowanie uzyskanych wiadomości i potwierdzenie, że czynności podjęte podczas sesji były właściwe. Umocni to uczestników w przekonaniu, że wyciągnięte wnioski były prawidłowe, pozwalając łatwiej przyswoić nową wiedzę.</a:t>
            </a:r>
            <a:r>
              <a:rPr lang="pl-PL" dirty="0"/>
              <a:t> </a:t>
            </a:r>
            <a:endParaRPr lang="pl-PL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pl-PL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CEL SLAJDU:</a:t>
            </a:r>
            <a:r>
              <a:rPr lang="pl-PL" dirty="0"/>
              <a:t> </a:t>
            </a:r>
            <a:r>
              <a:rPr lang="pl-PL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Zakończenie zajęć mocnym akcentem.</a:t>
            </a:r>
            <a:endParaRPr lang="pl-PL" b="0" dirty="0">
              <a:effectLst/>
            </a:endParaRPr>
          </a:p>
          <a:p>
            <a:br>
              <a:rPr dirty="0"/>
            </a:br>
            <a:r>
              <a:rPr lang="pl-PL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PRZYKŁAD SKRYPTU:</a:t>
            </a:r>
            <a:r>
              <a:rPr lang="pl-PL" dirty="0"/>
              <a:t> </a:t>
            </a:r>
            <a:r>
              <a:rPr lang="pl-PL" b="0" u="none" dirty="0"/>
              <a:t>„Gratulacje! Ukończyliście tegoroczny samouczek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!”</a:t>
            </a:r>
            <a:endParaRPr lang="pl-PL" b="0" u="none" baseline="0" dirty="0"/>
          </a:p>
          <a:p>
            <a:br>
              <a:rPr lang="en-US" b="0" dirty="0">
                <a:effectLst/>
              </a:rPr>
            </a:br>
            <a:endParaRPr lang="pl-PL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pl-P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543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„Teraz, kiedy już jesteś na dobrej drodze, by stać się mistrzem programowania, czas na kilka bezpłatnych źródeł, które możesz wykorzystać! Koniecznie zapisz sobie te łącza i koduj dalej!”.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Zachęcenie młodych osób do wejścia na kolejny poziom programowania.</a:t>
            </a:r>
          </a:p>
          <a:p>
            <a:endParaRPr lang="pl-PL" b="0" u="none" baseline="0" dirty="0"/>
          </a:p>
          <a:p>
            <a:r>
              <a:rPr lang="pl-PL" b="1" u="sng" baseline="0" dirty="0"/>
              <a:t>UWAGA DLA PRELEGENTA: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Uczestnicy mogą uzyskać dostęp do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certyfikatów Hour of Code</a:t>
            </a:r>
            <a:r>
              <a:rPr lang="en-US" sz="1200" b="1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w dowolnym momencie podczas przerabiania samouczka oraz po zakończeniu projektu Hour of Code</a:t>
            </a:r>
            <a:r>
              <a:rPr lang="pl-PL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w witrynie code.org.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Dostosuj zawartość slajdu dotyczącego dodatkowych zasobów do uczestników:</a:t>
            </a:r>
          </a:p>
          <a:p>
            <a:endParaRPr lang="pl-PL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1" u="none" kern="1200" dirty="0">
                <a:solidFill>
                  <a:schemeClr val="tx1"/>
                </a:solidFill>
                <a:effectLst/>
                <a:latin typeface="+mn-lt"/>
              </a:rPr>
              <a:t>Uczestnicy mogą przesłać kod do aplikacji Minecraft: Education Edition i/lub gry Minecraft w systemie Windows 10, jeśli jest dostępna.</a:t>
            </a:r>
          </a:p>
          <a:p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Uczestnicy mogą skorzystać z aplikacji Code Studio, aby zaimportować kod do rzeczywistej gry i sprawdzić, jak działa!</a:t>
            </a:r>
          </a:p>
          <a:p>
            <a:endParaRPr lang="pl-PL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Zapoznaj się z aplikacją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Przeznaczona dla szkół aplikacja Minecraft: Education Edition obejmuje narzędzia do zarządzania zajęciami, plany lekcji i nie tylko. Aby uzyskać więcej informacji, odwiedź witrynę </a:t>
            </a:r>
            <a:r>
              <a:rPr lang="pl-PL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Poznaj sposoby edukacji społeczności w zakresie technologii cyfrowych, od podstawowych czynności po zaawansowaną informatykę</a:t>
            </a:r>
            <a:br>
              <a:rPr dirty="0"/>
            </a:b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</a:p>
          <a:p>
            <a:endParaRPr lang="pl-PL" b="0" dirty="0"/>
          </a:p>
          <a:p>
            <a:r>
              <a:rPr lang="pl-PL" b="1" dirty="0"/>
              <a:t>Code.org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l-PL" dirty="0"/>
              <a:t> </a:t>
            </a:r>
            <a:r>
              <a:rPr lang="pl-PL" b="0" dirty="0"/>
              <a:t>Wzbogać wydarzenie Hour of Code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b="0" dirty="0"/>
              <a:t>, korzystając z narzędzi dla nauczycieli dostępnych w witrynie Code.org. Nie potrzebujesz żadnego doświadczenia, aby rozpocząć nauczanie informatyki w klasie. Code.org oferuje program nauczania, plany lekcji, wysokiej jakości programy kształcenia zawodowego, a także mnóstwo świetnych narzędzi na wszystkich poziomach trudności — wszystko, czego potrzebujesz, bez ponoszenia żadnych kosztów. Przejdź do strony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pl-PL" b="0" dirty="0"/>
              <a:t> i wybierz poziom trudności, aby rozpocząć!</a:t>
            </a:r>
          </a:p>
          <a:p>
            <a:endParaRPr lang="pl-PL" b="0" dirty="0"/>
          </a:p>
          <a:p>
            <a:r>
              <a:rPr lang="pl-PL" b="1" dirty="0"/>
              <a:t>Studio kodowania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l-PL" dirty="0"/>
              <a:t> </a:t>
            </a:r>
            <a:r>
              <a:rPr lang="pl-PL" b="0" dirty="0"/>
              <a:t>Czy udział w akcji Hour of Code™ sprawił Ci przyjemność? W świecie informatyki jest o wiele więcej do odkrycia! Studio kodowania oferuje układanki, gry i kursy dla wszystkich grup wiekowych. Dowiedz się, jak tworzyć własne gry i aplikacje, a następnie udostępnij je znajomym. Przejdź na stronę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pl-PL" b="0" dirty="0"/>
              <a:t> i zacznij już dziś! </a:t>
            </a:r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1" u="sng" dirty="0"/>
              <a:t>Witamy!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[Przedstaw się uczestnikom, opowiedz kim jesteś i czym się zajmujesz, a jeśli pracujesz w branży technologicznej, opowiedz, dlaczego ekscytuje Cię projekt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] </a:t>
            </a:r>
            <a:endParaRPr lang="pl-PL" b="0" u="none" baseline="0" dirty="0"/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„Najpierw obejrzymy krótkie nagranie wideo, które przedstawia jak popularne stało się pisanie kodu w ostatnich kilku latach oraz jak wiele wspaniałych osób takich jak Wy już tego spróbowało!”.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UWAGA DLA PRELEGENTA: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baseline="0" dirty="0"/>
              <a:t>Nagranie odtworzy się automatycznie, kiedy przejdziesz do następnego slajdu. </a:t>
            </a:r>
            <a:endParaRPr lang="pl-PL" b="1" u="sng" dirty="0"/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 </a:t>
            </a:r>
          </a:p>
          <a:p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Zakończenie wydarzenia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Przedstawia kilkunastoletnich chłopców i dziewczynki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Postaci na zdjęciu dobrze się bawią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Grupka przyjaciół, nie pojedyncze osoby </a:t>
            </a:r>
          </a:p>
          <a:p>
            <a:endParaRPr lang="pl-PL" b="1" u="sng" dirty="0"/>
          </a:p>
          <a:p>
            <a:r>
              <a:rPr lang="pl-PL" b="1" u="sng" dirty="0"/>
              <a:t>Copyright 2017: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Niniejsza prezentacja jest licencjonowana, nie sprzedawana. Zabrania się kopiowania, adaptowania, modyfikowania, tworzenia dzieł pochodnych, rozpowszechniania, publicznego prezentowania, sprzedawania lub wykorzystywania niniejszej zawartości w celach komercyjnych bez wcześniejszego pisemnego zezwolenia firmy Microsoft Corporation.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Prezentacja jest dostarczana w stanie „tak jak jest”. Firma Microsoft nie udziela jakichkolwiek gwarancji, zarówno wyraźnych, jak i dorozumianych. Informacje i opinie wyrażone w niniejszej prezentacji, obejmujące między innymi adresy URL i inne odwołania do zasobów internetowych, mogą zmienić się bez wcześniejszego powiadomienia.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Niektóre przykłady zamieszczone w prezentacji są fikcyjne i służą wyłącznie celom ilustracyjnym. Podobieństwo do rzeczywistych osób i sytuacji jest niezamierzone.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 prezentacji można korzystać dla celów osobistych oraz prowadząc zajęcia z uczniami w ramach projektów code.org i innych projektów w zakresie kodowania. Niniejsza prezentacja nie daje użytkownikowi żadnych praw własności intelektualnej odnośnie produktów firmy Microsoft.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Nazwa Microsoft i znaki towarowe zamieszczone w witrynie pod adresem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stanowią znaki towarowe firm grupy Microsoft. Wszystkie inne znaki należą do odpowiednich właścicieli.</a:t>
            </a:r>
          </a:p>
          <a:p>
            <a:endParaRPr lang="pl-PL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logo CODE i Hour of Code® to znaki towarowe organizacji Code.org</a:t>
            </a: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„Minecraft” to znak towarowy firmy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Wszelkie prawa zastrzeżone.</a:t>
            </a:r>
          </a:p>
          <a:p>
            <a:pPr marL="457200" lvl="1" indent="0">
              <a:buFont typeface="Arial"/>
              <a:buNone/>
            </a:pP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lvl="1" indent="0">
              <a:buFont typeface="Arial"/>
              <a:buNone/>
            </a:pPr>
            <a:endParaRPr lang="pl-PL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CEL SLAJDU:</a:t>
            </a:r>
          </a:p>
          <a:p>
            <a:endParaRPr lang="pl-PL" b="1" u="sng" baseline="0" dirty="0"/>
          </a:p>
          <a:p>
            <a:r>
              <a:rPr lang="pl-PL" b="0" u="none" baseline="0" dirty="0"/>
              <a:t>Zainteresowanie młodych osób samouczkiem Hour of Code</a:t>
            </a:r>
            <a:r>
              <a:rPr lang="pl-PL" b="0" u="none" baseline="30000" dirty="0"/>
              <a:t>TM</a:t>
            </a:r>
            <a:r>
              <a:rPr lang="pl-PL" b="0" u="none" baseline="0" dirty="0"/>
              <a:t>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/>
              <a:t>Nagranie wideo odtworzy się automatycznie. </a:t>
            </a:r>
          </a:p>
          <a:p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zmienić język lub napisy, możesz to zrobić pod poniższym łączem, klikając ikonę „ustawienia” w prawym dolnym rogu nagrania. Jeżeli to zrobisz, może wystąpić konieczność ponownego wstawienia łącza: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Na stronie code.org znajdują się dodatkowe materiały wideo, które można zastąpić, jeśli szukasz innej wiadomości dla swoich uczniów.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b="0" u="none" dirty="0"/>
              <a:t>„O czym myślicie, kiedy słyszycie słowa «kod» i «kodowanie»? Czy chodzi o tajemnice, np. tajemne kody? Jakie osoby według Was zajmują się pisaniem kodu? Uruchomcie wyobraźnię!”.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baseline="0" dirty="0"/>
              <a:t>Ten slajd ma za zadanie spełnienie funkcji przełamywania lodów.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baseline="0" dirty="0"/>
          </a:p>
          <a:p>
            <a:pPr>
              <a:defRPr/>
            </a:pPr>
            <a:r>
              <a:rPr lang="pl-PL" kern="1200" dirty="0">
                <a:effectLst/>
                <a:latin typeface="+mn-lt"/>
              </a:rPr>
              <a:t>Dzieci prawdopodobnie nie będą umiały odpowiedzieć na </a:t>
            </a:r>
            <a:r>
              <a:rPr lang="pl-PL" dirty="0"/>
              <a:t>te pytania,</a:t>
            </a:r>
            <a:r>
              <a:rPr lang="pl-PL" kern="1200" dirty="0">
                <a:effectLst/>
                <a:latin typeface="+mn-lt"/>
              </a:rPr>
              <a:t>jednak </a:t>
            </a:r>
            <a:r>
              <a:rPr lang="pl-PL" dirty="0"/>
              <a:t>mają one na celu </a:t>
            </a:r>
            <a:r>
              <a:rPr lang="pl-PL" b="0" u="none" baseline="0" dirty="0"/>
              <a:t>sprowokowanie do dyskusji na sali i pozwalają przekonać się, jakie młodzież ma wyrobione zdanie na temat kodowania. </a:t>
            </a:r>
            <a:r>
              <a:rPr lang="pl-PL" kern="1200" dirty="0">
                <a:effectLst/>
                <a:latin typeface="+mn-lt"/>
              </a:rPr>
              <a:t>Pamiętaj, aby to była swobodna rozmowa, w której nieznajomość odpowiedzi nie stanowi problemu. Na następnym slajdzie skorygujemy błędne przekonania dotyczące kodowania, aby zmienić opinie uczestników przed przejściem do właściwych samouczków.</a:t>
            </a:r>
            <a:r>
              <a:rPr lang="pl-PL" dirty="0"/>
              <a:t> </a:t>
            </a:r>
            <a:endParaRPr lang="pl-PL" b="1" u="sng" dirty="0"/>
          </a:p>
          <a:p>
            <a:endParaRPr lang="pl-PL" b="1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  <a:endParaRPr lang="pl-PL" b="0" u="none" dirty="0"/>
          </a:p>
          <a:p>
            <a:endParaRPr lang="pl-PL" b="0" u="none" dirty="0"/>
          </a:p>
          <a:p>
            <a:r>
              <a:rPr lang="pl-PL" b="0" u="none" dirty="0"/>
              <a:t>„A teraz wyjaśnijmy sobie, na czym </a:t>
            </a:r>
            <a:r>
              <a:rPr lang="pl-PL" b="0" i="1" u="none" dirty="0"/>
              <a:t>faktycznie</a:t>
            </a:r>
            <a:r>
              <a:rPr lang="pl-PL" b="0" u="none" dirty="0"/>
              <a:t> polega pisanie kodu”.</a:t>
            </a:r>
          </a:p>
          <a:p>
            <a:endParaRPr lang="pl-PL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Slajdy 5-7 mają za zadanie wyjaśnić w prosty sposób, czym jest pisanie kodu.</a:t>
            </a:r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dirty="0"/>
              <a:t>„Kod to język, którego ludzie używają, aby wydawać urządzeniom instrukcje</a:t>
            </a:r>
            <a:r>
              <a:rPr lang="pl-PL" sz="1200" b="0" baseline="0" dirty="0">
                <a:latin typeface="Segoe Pro Light" charset="0"/>
              </a:rPr>
              <a:t> — tak aby wiedziały, co mają robić. Kodu można używać do tworzenia wspaniałych rzeczy!”</a:t>
            </a:r>
            <a:endParaRPr lang="pl-PL" sz="1200" baseline="0" dirty="0">
              <a:latin typeface="Segoe Pro Light" charset="0"/>
              <a:ea typeface="Segoe Pro Light" charset="0"/>
              <a:cs typeface="Segoe Pro Light" charset="0"/>
            </a:endParaRPr>
          </a:p>
          <a:p>
            <a:endParaRPr lang="pl-PL" b="1" u="sng" dirty="0"/>
          </a:p>
          <a:p>
            <a:endParaRPr lang="pl-PL" sz="1200" dirty="0">
              <a:latin typeface="Segoe Pro Light" charset="0"/>
              <a:ea typeface="Segoe Pro Light" charset="0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baseline="0" dirty="0"/>
              <a:t>„Aby komunikować się z komputerem, musimy wydawać mu komendy w języku, który rozumie. Językiem tym jest kod!”. </a:t>
            </a:r>
          </a:p>
          <a:p>
            <a:endParaRPr lang="pl-PL" b="1" u="sng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„Myślicie, że jesteście w stanie kodować? Świetnie! Też tak sądzę!”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Slajdy 9-11 mają za zadanie wyjaśnić, jakie są wymagania konieczne do tworzenia kodu.</a:t>
            </a:r>
          </a:p>
          <a:p>
            <a:endParaRPr lang="pl-PL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u="sng" kern="1200" dirty="0">
                <a:solidFill>
                  <a:schemeClr val="tx1"/>
                </a:solidFill>
                <a:effectLst/>
                <a:latin typeface="+mn-lt"/>
              </a:rPr>
              <a:t>UWAGA DLA PRELEGENTA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kern="1200" dirty="0">
                <a:effectLst/>
                <a:latin typeface="+mn-lt"/>
              </a:rPr>
              <a:t>Dzieci w tym przedziale wiekowym powinny uczyć się współpracy z innymi, rozwijać kreatywność i poznawać nowe rzeczy. Ważne jest podkreślenie, że kodowanie obejmuje wszystkie te elementy.</a:t>
            </a:r>
            <a:endParaRPr lang="pl-PL" b="0" u="none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baseline="0" dirty="0"/>
              <a:t>„Kodowanie to rozwiązywanie problemów!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Kod jest wykorzystywany do stworzenia nowych rzeczy, które ułatwiają nam życie! Kiedy chcecie porozmawiać z kimś, kogo nie ma w pobliżu, możecie mu wysłać SMS-a! Jest to przykład wykorzystania technologii do rozwiązania problemu!”.</a:t>
            </a:r>
          </a:p>
          <a:p>
            <a:endParaRPr lang="pl-PL" b="1" u="sng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4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pPr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Zapraszamy do udziału w wydarzeniu Hour of Code</a:t>
            </a:r>
            <a:r>
              <a:rPr lang="en-IE" dirty="0"/>
              <a:t>TM</a:t>
            </a:r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l-PL" dirty="0"/>
          </a:p>
        </p:txBody>
      </p:sp>
      <p:sp>
        <p:nvSpPr>
          <p:cNvPr id="8" name="Rectangle 7"/>
          <p:cNvSpPr/>
          <p:nvPr/>
        </p:nvSpPr>
        <p:spPr>
          <a:xfrm>
            <a:off x="331200" y="3903022"/>
            <a:ext cx="6303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Zapraszamy do udziału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 wydarzeniu Hour of Code</a:t>
            </a:r>
            <a:r>
              <a:rPr lang="pl-PL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Wykorzystywanie wyobraźni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Wykorzystywanie</a:t>
            </a:r>
            <a:r>
              <a:rPr lang="en-IE" dirty="0"/>
              <a:t> </a:t>
            </a:r>
            <a:r>
              <a:rPr lang="en-IE" dirty="0" err="1"/>
              <a:t>wyobraźni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l-PL" dirty="0"/>
          </a:p>
        </p:txBody>
      </p:sp>
      <p:pic>
        <p:nvPicPr>
          <p:cNvPr id="2" name="Picture 1" descr="Groźnie wyglądający animowany robot wyskakuje z ziemi, wzbijając się w powietrze." title="Groźnie wyglądający animowany robot wyskakuje z ziemi, wzbijając się w powietrze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Współpraca z przyjaciółmi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Współpraca</a:t>
            </a:r>
            <a:r>
              <a:rPr lang="en-IE" dirty="0"/>
              <a:t> z </a:t>
            </a:r>
            <a:r>
              <a:rPr lang="en-IE" dirty="0" err="1"/>
              <a:t>przyjaciółmi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l-PL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Rysunek tęczy łączącej dwie głowy — uśmiechniętej dziewczynki i chłopca" title="Rysunek tęczy łączącej dwie głowy — uśmiechniętej dziewczynki i chłopca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Rysunek uśmiechniętego chłopca, który pracuje przy laptopie, a jego głowa łączy się z głową dziewczynki poprzez tęczę wychodzącą z głów obojga dzieci." title="Rysunek uśmiechniętego chłopca, który pracuje przy laptopie, a jego głowa łączy się z głową dziewczynki poprzez tęczę wychodzącą z głów obojga dzieci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Rysunek uśmiechniętej dziewczynki, która pracuje przy laptopie, a jej głowa łączy się z głową chłopca poprzez tęczę wychodzącą z głów obojga dzieci." title="Rysunek uśmiechniętej dziewczynki, która pracuje przy laptopie, a jej głowa łączy się z głową chłopca poprzez tęczę wychodzącą z głów obojga dzieci.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80337"/>
            <a:ext cx="365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Co najbardziej </a:t>
            </a:r>
          </a:p>
          <a:p>
            <a:r>
              <a:rPr lang="pl-PL" sz="3600" dirty="0">
                <a:latin typeface="Segoe UI Light" panose="020B0502040204020203" pitchFamily="34" charset="0"/>
              </a:rPr>
              <a:t>lubisz robić?</a:t>
            </a:r>
            <a:endParaRPr lang="pl-PL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</a:t>
            </a:r>
            <a:r>
              <a:rPr lang="en-IE" dirty="0" err="1"/>
              <a:t>lubisz</a:t>
            </a:r>
            <a:r>
              <a:rPr lang="en-IE" dirty="0"/>
              <a:t> </a:t>
            </a:r>
            <a:r>
              <a:rPr lang="en-IE" dirty="0" err="1"/>
              <a:t>robić</a:t>
            </a:r>
            <a:r>
              <a:rPr lang="en-IE" dirty="0"/>
              <a:t>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Klub młodzieżowy z Bellevue 1 |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3748" y="1401641"/>
            <a:ext cx="44757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Poznając tajniki kodowania możesz nauczyć się, jak rozwijać swoje pasje, używając komputera!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Wykorzystaj kodowanie do tego, co lubisz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5060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 grą Minecraft: 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55124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700" spc="-30" dirty="0">
                <a:latin typeface="Segoe UI Light" panose="020B0502040204020203" pitchFamily="34" charset="0"/>
              </a:rPr>
              <a:t>Nowe samouczki znajdują się pod adresem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4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485" y="3693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spc="-100" dirty="0">
                <a:solidFill>
                  <a:schemeClr val="bg1"/>
                </a:solidFill>
                <a:latin typeface="Segoe UI Light" panose="020B0502040204020203" pitchFamily="34" charset="0"/>
              </a:rPr>
              <a:t>Podsumowanie.</a:t>
            </a:r>
            <a:endParaRPr lang="pl-PL" sz="3600" spc="-1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Podsumowanie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l-PL" dirty="0"/>
          </a:p>
        </p:txBody>
      </p:sp>
      <p:pic>
        <p:nvPicPr>
          <p:cNvPr id="8" name="Picture 7" descr="clipart &lt;strong&gt;Klepsydra&lt;/strong&g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00127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Co teraz myślicie o kodzie po ukończeniu samouczka?</a:t>
            </a:r>
            <a:endParaRPr lang="pl-PL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Dyskusja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 co teraz sądzisz o kodowaniu?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pl-PL" sz="4800" b="0" dirty="0">
                <a:solidFill>
                  <a:schemeClr val="tx1"/>
                </a:solidFill>
                <a:latin typeface="Segoe UI Light" panose="020B0502040204020203" pitchFamily="34" charset="0"/>
              </a:rPr>
              <a:t>Udało się!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Kolejne</a:t>
            </a:r>
            <a:r>
              <a:rPr lang="en-IE" dirty="0"/>
              <a:t> </a:t>
            </a:r>
            <a:r>
              <a:rPr lang="en-IE" dirty="0" err="1"/>
              <a:t>kroki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pl-PL" dirty="0"/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3"/>
          </a:p>
        </p:txBody>
      </p:sp>
      <p:sp>
        <p:nvSpPr>
          <p:cNvPr id="47" name="Rectangle 46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Pobierz certyfikat.</a:t>
            </a:r>
            <a:endParaRPr lang="pl-PL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l-PL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Czego możesz się jeszcze nauczyć? </a:t>
            </a:r>
          </a:p>
          <a:p>
            <a:pPr lvl="0"/>
            <a:r>
              <a:rPr lang="pl-PL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Nie musisz na tym zakończyć! </a:t>
            </a:r>
          </a:p>
          <a:p>
            <a:pPr lvl="0"/>
            <a:r>
              <a:rPr lang="pl-PL" dirty="0"/>
              <a:t> </a:t>
            </a:r>
          </a:p>
          <a:p>
            <a:pPr lvl="0"/>
            <a:r>
              <a:rPr lang="pl-PL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Poniżej przedstawiono kroki, jakie możesz podjąć w celu korzystania z nowej wiedzy, kontynuowania nauki oraz uzyskania jeszcze większej satysfakcji! </a:t>
            </a:r>
            <a:endParaRPr lang="pl-PL" sz="1800" dirty="0">
              <a:solidFill>
                <a:prstClr val="white"/>
              </a:solidFill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Baw się dalej.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174065" y="4127124"/>
            <a:ext cx="255243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l-PL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Prześlij kod do aplikacji Minecraft: Education Edition, aby zobaczyć, jak działa w prawdziwej grze!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59156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Naucz się więcej.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7657" y="4127124"/>
            <a:ext cx="2897657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l-PL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Dodatkowe zasoby znajdziesz pod adresem Microsoft.com/</a:t>
            </a:r>
          </a:p>
          <a:p>
            <a:r>
              <a:rPr lang="pl-PL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l-PL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63432" y="4127124"/>
            <a:ext cx="2206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Gratulacje! Udało się! Na końcu samouczka znajdziesz swój certyfikat.</a:t>
            </a:r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3501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Porozmawiajmy o kodowaniu!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Porozmawiajmy</a:t>
            </a:r>
            <a:r>
              <a:rPr lang="en-IE" dirty="0"/>
              <a:t> o </a:t>
            </a:r>
            <a:r>
              <a:rPr lang="en-IE" dirty="0" err="1"/>
              <a:t>kodowaniu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l-PL" dirty="0"/>
          </a:p>
        </p:txBody>
      </p:sp>
      <p:pic>
        <p:nvPicPr>
          <p:cNvPr id="3" name="Picture 2" descr="Rysunkowa rakieta przelatuje na tle kolorowej tęczy" title="Rysunkowa rakieta przelatuje na tle kolorowej tęcz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upa uśmiechniętych nastolatków przy laptopie patrzących w stronę obiektywu" title="Grupa uśmiechniętych nastolatków przy laptopie patrzących w stronę obiektywu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6" y="2244267"/>
            <a:ext cx="6001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Dziękujemy za udział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 wydarzeniu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z grą Minecraft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Dziękujemy</a:t>
            </a:r>
            <a:r>
              <a:rPr lang="en-IE" dirty="0"/>
              <a:t> </a:t>
            </a:r>
            <a:r>
              <a:rPr lang="en-IE" dirty="0" err="1"/>
              <a:t>za</a:t>
            </a:r>
            <a:r>
              <a:rPr lang="en-IE" dirty="0"/>
              <a:t> </a:t>
            </a:r>
            <a:r>
              <a:rPr lang="en-IE" dirty="0" err="1"/>
              <a:t>udział</a:t>
            </a:r>
            <a:r>
              <a:rPr lang="en-IE" dirty="0"/>
              <a:t>!</a:t>
            </a:r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D996D3-DFBE-4DD6-BE32-9B201FC5DE43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pl-PL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© Code.org, 2017. Code.org®, logo CODE i Hour of Code® to znaki towarowe organizacji Code.org</a:t>
            </a:r>
            <a:endParaRPr lang="pl-PL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Mojang © 2017. „Minecraft” to znak towarowy firmy Mojang AB</a:t>
            </a: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© 2017 Microsoft Corporation. Wszelkie prawa zastrzeżone.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77B3F8E1-69A9-4C48-B7A6-DAA069D9D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Nagranie wideo dot. wydarzeń Hour of Code zainicjowanych przez Code.org" title="Nagranie wideo dot. wydarzeń Hour of Code zainicjowanych przez Code.or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Nagranie</a:t>
            </a:r>
            <a:r>
              <a:rPr lang="en-IE" dirty="0"/>
              <a:t> </a:t>
            </a:r>
            <a:r>
              <a:rPr lang="en-IE" dirty="0" err="1"/>
              <a:t>wideo</a:t>
            </a:r>
            <a:r>
              <a:rPr lang="en-IE" dirty="0"/>
              <a:t> Hour of </a:t>
            </a:r>
            <a:r>
              <a:rPr lang="en-IE" dirty="0" err="1"/>
              <a:t>CodeTM</a:t>
            </a:r>
            <a:r>
              <a:rPr lang="en-IE" dirty="0"/>
              <a:t> </a:t>
            </a:r>
            <a:r>
              <a:rPr lang="en-IE" dirty="0" err="1"/>
              <a:t>autorstwa</a:t>
            </a:r>
            <a:r>
              <a:rPr lang="en-IE" dirty="0"/>
              <a:t> Code.org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149340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Co to jest kod?</a:t>
            </a:r>
          </a:p>
          <a:p>
            <a:endParaRPr lang="pl-PL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pl-PL" sz="3600" dirty="0">
                <a:latin typeface="Segoe UI Light" panose="020B0502040204020203" pitchFamily="34" charset="0"/>
              </a:rPr>
              <a:t>O czym myślicie, kiedy słyszycie słowo „kod”?</a:t>
            </a:r>
            <a:endParaRPr lang="pl-PL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</a:t>
            </a:r>
            <a:r>
              <a:rPr lang="en-IE" dirty="0" err="1"/>
              <a:t>wiesz</a:t>
            </a:r>
            <a:r>
              <a:rPr lang="en-IE" dirty="0"/>
              <a:t> o „</a:t>
            </a:r>
            <a:r>
              <a:rPr lang="en-IE" dirty="0" err="1"/>
              <a:t>kodowaniu</a:t>
            </a:r>
            <a:r>
              <a:rPr lang="en-IE" dirty="0"/>
              <a:t>”?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Kodowanie</a:t>
            </a:r>
            <a:r>
              <a:rPr lang="en-IE" dirty="0"/>
              <a:t> to…</a:t>
            </a:r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l-PL" dirty="0"/>
          </a:p>
        </p:txBody>
      </p:sp>
      <p:sp>
        <p:nvSpPr>
          <p:cNvPr id="7" name="Rectangle 6"/>
          <p:cNvSpPr/>
          <p:nvPr/>
        </p:nvSpPr>
        <p:spPr>
          <a:xfrm>
            <a:off x="571372" y="1980337"/>
            <a:ext cx="40006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Dzięki kodowaniu powstają aplikacje i strony internetowe</a:t>
            </a:r>
          </a:p>
        </p:txBody>
      </p:sp>
      <p:pic>
        <p:nvPicPr>
          <p:cNvPr id="3" name="Picture 2" descr="Rysunkowy chłopiec zamyka oczy i uśmiecha się, myśląc o różnych formach kodu obecnych w jego życiu. Robot, fioletowy słoń, telefon komórkowy i gitara to niektóre z przedmiotów, które zdają się wychodzić z głowy chłopca, symbolizując jego wyobraźnię." title="Rysunkowy chłopiec zamyka oczy i uśmiecha się, myśląc o różnych formach kodu obecnych w jego życiu. Robot, fioletowy słoń, telefon komórkowy i gitara to niektóre z przedmiotów, które zdają się wychodzić z głowy chłopca, symbolizując jego wyobraźnię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1663"/>
            <a:ext cx="9116501" cy="5715000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Możesz komunikować się z komputerami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l-PL" dirty="0"/>
          </a:p>
        </p:txBody>
      </p:sp>
      <p:pic>
        <p:nvPicPr>
          <p:cNvPr id="12" name="Picture 11" descr="Chłopiec mówi „Cześć!” do tabletu i urządzenia mobilnego, podczas gdy urządzenia odpowiadają mu jedynie „?&quot; — nie rozumieją co do nich mówi, ponieważ chłopiec nie mówi w ich języku." title="Chłopiec mówi „Cześć!” do tabletu i urządzenia mobilnego, podczas gdy urządzenia odpowiadają mu jedynie „?&quot; — nie rozumieją co do nich mówi, ponieważ chłopiec nie mówi w ich języku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" y="1680801"/>
            <a:ext cx="2371101" cy="3669074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6062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>
                <a:latin typeface="Segoe UI Light" panose="020B0502040204020203" pitchFamily="34" charset="0"/>
              </a:rPr>
              <a:t>Cześć!</a:t>
            </a:r>
            <a:endParaRPr lang="pl-PL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73750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>
                  <a:latin typeface="Segoe UI Light" panose="020B0502040204020203" pitchFamily="34" charset="0"/>
                </a:rPr>
                <a:t>?</a:t>
              </a:r>
              <a:endParaRPr lang="pl-PL" sz="32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8" name="Group 27" descr="Chłopiec mówi „Cześć!” do tabletu i urządzenia mobilnego, podczas gdy urządzenia odpowiadają mu jedynie „?&quot; — nie rozumieją co do nich mówi, ponieważ chłopiec nie mówi w ich języku." title="Chłopiec mówi „Cześć!” do tabletu i urządzenia mobilnego, podczas gdy urządzenia odpowiadają mu jedynie „?&quot; — nie rozumieją co do nich mówi, ponieważ chłopiec nie mówi w ich języku.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Komputery</a:t>
            </a:r>
            <a:r>
              <a:rPr lang="en-IE" dirty="0"/>
              <a:t> </a:t>
            </a:r>
            <a:r>
              <a:rPr lang="en-IE" dirty="0" err="1"/>
              <a:t>rozumieją</a:t>
            </a:r>
            <a:r>
              <a:rPr lang="en-IE" dirty="0"/>
              <a:t> </a:t>
            </a:r>
            <a:r>
              <a:rPr lang="en-IE" dirty="0" err="1"/>
              <a:t>język</a:t>
            </a:r>
            <a:r>
              <a:rPr lang="en-IE" dirty="0"/>
              <a:t> </a:t>
            </a:r>
            <a:r>
              <a:rPr lang="en-IE" dirty="0" err="1"/>
              <a:t>kodów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l-PL" dirty="0"/>
          </a:p>
        </p:txBody>
      </p:sp>
      <p:pic>
        <p:nvPicPr>
          <p:cNvPr id="10" name="Picture 9" descr="Dziewczynka rozmawia z tabletem i urządzeniem mobilnym, posługując się kodem. Urządzenie rozumie ją, ponieważ dziewczynka mówi w języku programowania." title="Dziewczynka rozmawia z tabletem i urządzeniem mobilnym, posługując się kodem. Urządzenie rozumie ją, ponieważ dziewczynka mówi w języku programowania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" y="1952625"/>
            <a:ext cx="2951251" cy="33972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9237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>
                <a:latin typeface="Segoe UI Light" panose="020B0502040204020203" pitchFamily="34" charset="0"/>
              </a:rPr>
              <a:t>&lt;/&gt; {}</a:t>
            </a:r>
            <a:endParaRPr lang="pl-PL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7124" y="1460500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>
                  <a:latin typeface="Segoe UI Light" panose="020B0502040204020203" pitchFamily="34" charset="0"/>
                </a:rPr>
                <a:t>:)</a:t>
              </a:r>
              <a:endParaRPr lang="pl-PL" sz="32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4" name="Group 23" descr="Dziewczynka rozmawia z tabletem i urządzeniem mobilnym, posługując się kodem. Urządzenie rozumie ją, ponieważ dziewczynka mówi w języku programowania." title="Dziewczynka rozmawia z tabletem i urządzeniem mobilnym, posługując się kodem. Urządzenie rozumie ją, ponieważ dziewczynka mówi w języku programowania.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Pisanie kodu to...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to jest </a:t>
            </a:r>
            <a:r>
              <a:rPr lang="en-IE" dirty="0" err="1"/>
              <a:t>kodowanie</a:t>
            </a:r>
            <a:r>
              <a:rPr lang="en-IE" dirty="0"/>
              <a:t>?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l-PL" dirty="0"/>
          </a:p>
        </p:txBody>
      </p:sp>
      <p:pic>
        <p:nvPicPr>
          <p:cNvPr id="8" name="Picture 7" descr="Robot i żółw stoją na klocku" title="Robot i żółw stoją na klocku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Rozwiązywanie problemów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Rozwiązywanie</a:t>
            </a:r>
            <a:r>
              <a:rPr lang="en-IE" dirty="0"/>
              <a:t> </a:t>
            </a:r>
            <a:r>
              <a:rPr lang="en-IE" dirty="0" err="1"/>
              <a:t>problemów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l-PL" dirty="0"/>
          </a:p>
        </p:txBody>
      </p:sp>
      <p:pic>
        <p:nvPicPr>
          <p:cNvPr id="10" name="Picture 9" descr="Przypominająca człowieka piramidka z kolorowych kółek na dwóch nóżkach i parą oczu stoi na klocku" title="Przypominająca człowieka piramidka z kolorowych kółek na dwóch nóżkach i parą oczu stoi na klocku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2057</Words>
  <Application>Microsoft Office PowerPoint</Application>
  <PresentationFormat>On-screen Show (16:10)</PresentationFormat>
  <Paragraphs>326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handy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Zapraszamy do udziału w wydarzeniu Hour of CodeTM</vt:lpstr>
      <vt:lpstr>Porozmawiajmy o kodowaniu</vt:lpstr>
      <vt:lpstr>Nagranie wideo Hour of CodeTM autorstwa Code.org</vt:lpstr>
      <vt:lpstr>Co wiesz o „kodowaniu”?</vt:lpstr>
      <vt:lpstr>Kodowanie to…</vt:lpstr>
      <vt:lpstr>Możesz komunikować się z komputerami</vt:lpstr>
      <vt:lpstr>Komputery rozumieją język kodów</vt:lpstr>
      <vt:lpstr>Co to jest kodowanie?</vt:lpstr>
      <vt:lpstr>Rozwiązywanie problemów</vt:lpstr>
      <vt:lpstr>Wykorzystywanie wyobraźni</vt:lpstr>
      <vt:lpstr>Współpraca z przyjaciółmi</vt:lpstr>
      <vt:lpstr>Co lubisz robić?</vt:lpstr>
      <vt:lpstr>Wykorzystaj kodowanie do tego, co lubisz</vt:lpstr>
      <vt:lpstr>How it goes down </vt:lpstr>
      <vt:lpstr>Find your tutorial</vt:lpstr>
      <vt:lpstr>Podsumowanie</vt:lpstr>
      <vt:lpstr>A co teraz sądzisz o kodowaniu?</vt:lpstr>
      <vt:lpstr>PowerPoint Presentation</vt:lpstr>
      <vt:lpstr>Kolejne kroki</vt:lpstr>
      <vt:lpstr>Dziękujemy za udział!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2015-11-22T13:08:40Z</dcterms:created>
  <dcterms:modified xsi:type="dcterms:W3CDTF">2017-10-31T07:20:05Z</dcterms:modified>
</cp:coreProperties>
</file>